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charset="1" panose="00000500000000000000"/>
      <p:regular r:id="rId10"/>
    </p:embeddedFont>
    <p:embeddedFont>
      <p:font typeface="Montserrat Bold" charset="1" panose="00000800000000000000"/>
      <p:regular r:id="rId11"/>
    </p:embeddedFont>
    <p:embeddedFont>
      <p:font typeface="Montserrat Italics" charset="1" panose="00000500000000000000"/>
      <p:regular r:id="rId12"/>
    </p:embeddedFont>
    <p:embeddedFont>
      <p:font typeface="Montserrat Bold Italics" charset="1" panose="00000800000000000000"/>
      <p:regular r:id="rId13"/>
    </p:embeddedFont>
    <p:embeddedFont>
      <p:font typeface="Montserrat Thin" charset="1" panose="00000300000000000000"/>
      <p:regular r:id="rId14"/>
    </p:embeddedFont>
    <p:embeddedFont>
      <p:font typeface="Montserrat Thin Italics" charset="1" panose="00000300000000000000"/>
      <p:regular r:id="rId15"/>
    </p:embeddedFont>
    <p:embeddedFont>
      <p:font typeface="Montserrat Extra-Light" charset="1" panose="00000300000000000000"/>
      <p:regular r:id="rId16"/>
    </p:embeddedFont>
    <p:embeddedFont>
      <p:font typeface="Montserrat Extra-Light Italics" charset="1" panose="00000300000000000000"/>
      <p:regular r:id="rId17"/>
    </p:embeddedFont>
    <p:embeddedFont>
      <p:font typeface="Montserrat Light" charset="1" panose="00000400000000000000"/>
      <p:regular r:id="rId18"/>
    </p:embeddedFont>
    <p:embeddedFont>
      <p:font typeface="Montserrat Light Italics" charset="1" panose="00000400000000000000"/>
      <p:regular r:id="rId19"/>
    </p:embeddedFont>
    <p:embeddedFont>
      <p:font typeface="Montserrat Medium" charset="1" panose="00000600000000000000"/>
      <p:regular r:id="rId20"/>
    </p:embeddedFont>
    <p:embeddedFont>
      <p:font typeface="Montserrat Medium Italics" charset="1" panose="00000600000000000000"/>
      <p:regular r:id="rId21"/>
    </p:embeddedFont>
    <p:embeddedFont>
      <p:font typeface="Montserrat Semi-Bold" charset="1" panose="00000700000000000000"/>
      <p:regular r:id="rId22"/>
    </p:embeddedFont>
    <p:embeddedFont>
      <p:font typeface="Montserrat Semi-Bold Italics" charset="1" panose="00000700000000000000"/>
      <p:regular r:id="rId23"/>
    </p:embeddedFont>
    <p:embeddedFont>
      <p:font typeface="Montserrat Ultra-Bold" charset="1" panose="00000900000000000000"/>
      <p:regular r:id="rId24"/>
    </p:embeddedFont>
    <p:embeddedFont>
      <p:font typeface="Montserrat Ultra-Bold Italics" charset="1" panose="00000900000000000000"/>
      <p:regular r:id="rId25"/>
    </p:embeddedFont>
    <p:embeddedFont>
      <p:font typeface="Montserrat Heavy" charset="1" panose="00000A00000000000000"/>
      <p:regular r:id="rId26"/>
    </p:embeddedFont>
    <p:embeddedFont>
      <p:font typeface="Montserrat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https://www.projectpro.io/article/reinforcement-learning-projects-ideas-for-beginners-with-code/521" TargetMode="External" Type="http://schemas.openxmlformats.org/officeDocument/2006/relationships/hyperlink"/></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6122" r="-2520" b="-91699"/>
            </a:stretch>
          </a:blipFill>
        </p:spPr>
      </p:sp>
      <p:sp>
        <p:nvSpPr>
          <p:cNvPr name="Freeform 3" id="3"/>
          <p:cNvSpPr/>
          <p:nvPr/>
        </p:nvSpPr>
        <p:spPr>
          <a:xfrm flipH="false" flipV="false" rot="0">
            <a:off x="4254304" y="-1685754"/>
            <a:ext cx="16954762" cy="12097929"/>
          </a:xfrm>
          <a:custGeom>
            <a:avLst/>
            <a:gdLst/>
            <a:ahLst/>
            <a:cxnLst/>
            <a:rect r="r" b="b" t="t" l="l"/>
            <a:pathLst>
              <a:path h="12097929" w="16954762">
                <a:moveTo>
                  <a:pt x="0" y="0"/>
                </a:moveTo>
                <a:lnTo>
                  <a:pt x="16954762" y="0"/>
                </a:lnTo>
                <a:lnTo>
                  <a:pt x="16954762" y="12097929"/>
                </a:lnTo>
                <a:lnTo>
                  <a:pt x="0" y="12097929"/>
                </a:lnTo>
                <a:lnTo>
                  <a:pt x="0" y="0"/>
                </a:lnTo>
                <a:close/>
              </a:path>
            </a:pathLst>
          </a:custGeom>
          <a:blipFill>
            <a:blip r:embed="rId3"/>
            <a:stretch>
              <a:fillRect l="0" t="0" r="0" b="0"/>
            </a:stretch>
          </a:blipFill>
        </p:spPr>
      </p:sp>
      <p:sp>
        <p:nvSpPr>
          <p:cNvPr name="AutoShape 4" id="4"/>
          <p:cNvSpPr/>
          <p:nvPr/>
        </p:nvSpPr>
        <p:spPr>
          <a:xfrm rot="-7020778">
            <a:off x="-6402716" y="821505"/>
            <a:ext cx="16230600" cy="10441156"/>
          </a:xfrm>
          <a:prstGeom prst="rect">
            <a:avLst/>
          </a:prstGeom>
          <a:solidFill>
            <a:srgbClr val="213559"/>
          </a:solidFill>
        </p:spPr>
      </p:sp>
      <p:sp>
        <p:nvSpPr>
          <p:cNvPr name="AutoShape 5" id="5"/>
          <p:cNvSpPr/>
          <p:nvPr/>
        </p:nvSpPr>
        <p:spPr>
          <a:xfrm rot="-7020778">
            <a:off x="-7861675" y="821505"/>
            <a:ext cx="16230600" cy="10441156"/>
          </a:xfrm>
          <a:prstGeom prst="rect">
            <a:avLst/>
          </a:prstGeom>
          <a:solidFill>
            <a:srgbClr val="263F6B"/>
          </a:solidFill>
        </p:spPr>
      </p:sp>
      <p:sp>
        <p:nvSpPr>
          <p:cNvPr name="Freeform 6" id="6"/>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8" id="8"/>
          <p:cNvSpPr/>
          <p:nvPr/>
        </p:nvSpPr>
        <p:spPr>
          <a:xfrm rot="0">
            <a:off x="-2298994" y="9582841"/>
            <a:ext cx="9005773" cy="0"/>
          </a:xfrm>
          <a:prstGeom prst="line">
            <a:avLst/>
          </a:prstGeom>
          <a:ln cap="rnd" w="19050">
            <a:solidFill>
              <a:srgbClr val="FFFFFF"/>
            </a:solidFill>
            <a:prstDash val="solid"/>
            <a:headEnd type="none" len="sm" w="sm"/>
            <a:tailEnd type="none" len="sm" w="sm"/>
          </a:ln>
        </p:spPr>
      </p:sp>
      <p:sp>
        <p:nvSpPr>
          <p:cNvPr name="AutoShape 9" id="9"/>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10" id="10"/>
          <p:cNvSpPr/>
          <p:nvPr/>
        </p:nvSpPr>
        <p:spPr>
          <a:xfrm rot="0">
            <a:off x="3066191" y="2823187"/>
            <a:ext cx="930938" cy="0"/>
          </a:xfrm>
          <a:prstGeom prst="line">
            <a:avLst/>
          </a:prstGeom>
          <a:ln cap="rnd" w="19050">
            <a:solidFill>
              <a:srgbClr val="FFFFFF"/>
            </a:solidFill>
            <a:prstDash val="solid"/>
            <a:headEnd type="none" len="sm" w="sm"/>
            <a:tailEnd type="none" len="sm" w="sm"/>
          </a:ln>
        </p:spPr>
      </p:sp>
      <p:sp>
        <p:nvSpPr>
          <p:cNvPr name="AutoShape 11" id="11"/>
          <p:cNvSpPr/>
          <p:nvPr/>
        </p:nvSpPr>
        <p:spPr>
          <a:xfrm rot="0">
            <a:off x="628699" y="2392260"/>
            <a:ext cx="1291530" cy="0"/>
          </a:xfrm>
          <a:prstGeom prst="line">
            <a:avLst/>
          </a:prstGeom>
          <a:ln cap="rnd" w="19050">
            <a:solidFill>
              <a:srgbClr val="FFFFFF"/>
            </a:solidFill>
            <a:prstDash val="solid"/>
            <a:headEnd type="none" len="sm" w="sm"/>
            <a:tailEnd type="none" len="sm" w="sm"/>
          </a:ln>
        </p:spPr>
      </p:sp>
      <p:sp>
        <p:nvSpPr>
          <p:cNvPr name="TextBox 12" id="12"/>
          <p:cNvSpPr txBox="true"/>
          <p:nvPr/>
        </p:nvSpPr>
        <p:spPr>
          <a:xfrm rot="0">
            <a:off x="1028700" y="5591175"/>
            <a:ext cx="11575385" cy="3513135"/>
          </a:xfrm>
          <a:prstGeom prst="rect">
            <a:avLst/>
          </a:prstGeom>
        </p:spPr>
        <p:txBody>
          <a:bodyPr anchor="t" rtlCol="false" tIns="0" lIns="0" bIns="0" rIns="0">
            <a:spAutoFit/>
          </a:bodyPr>
          <a:lstStyle/>
          <a:p>
            <a:pPr>
              <a:lnSpc>
                <a:spcPts val="13338"/>
              </a:lnSpc>
            </a:pPr>
            <a:r>
              <a:rPr lang="en-US" sz="14986" spc="-884">
                <a:solidFill>
                  <a:srgbClr val="FFFFFF"/>
                </a:solidFill>
                <a:latin typeface="Montserrat Ultra-Bold Italics"/>
              </a:rPr>
              <a:t>ALGORITMA SPOTIFY</a:t>
            </a:r>
          </a:p>
        </p:txBody>
      </p:sp>
      <p:sp>
        <p:nvSpPr>
          <p:cNvPr name="TextBox 13" id="13"/>
          <p:cNvSpPr txBox="true"/>
          <p:nvPr/>
        </p:nvSpPr>
        <p:spPr>
          <a:xfrm rot="0">
            <a:off x="13234514" y="1085850"/>
            <a:ext cx="4024786" cy="375517"/>
          </a:xfrm>
          <a:prstGeom prst="rect">
            <a:avLst/>
          </a:prstGeom>
        </p:spPr>
        <p:txBody>
          <a:bodyPr anchor="t" rtlCol="false" tIns="0" lIns="0" bIns="0" rIns="0">
            <a:spAutoFit/>
          </a:bodyPr>
          <a:lstStyle/>
          <a:p>
            <a:pPr algn="r">
              <a:lnSpc>
                <a:spcPts val="2814"/>
              </a:lnSpc>
            </a:pPr>
            <a:r>
              <a:rPr lang="en-US" sz="2871" spc="57">
                <a:solidFill>
                  <a:srgbClr val="FFFFFF"/>
                </a:solidFill>
                <a:latin typeface="Montserrat Italics"/>
              </a:rPr>
              <a:t>PRESENTATION</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grpSp>
        <p:nvGrpSpPr>
          <p:cNvPr name="Group 4" id="4"/>
          <p:cNvGrpSpPr/>
          <p:nvPr/>
        </p:nvGrpSpPr>
        <p:grpSpPr>
          <a:xfrm rot="0">
            <a:off x="-2512615" y="373755"/>
            <a:ext cx="8253464" cy="1309890"/>
            <a:chOff x="0" y="0"/>
            <a:chExt cx="4161103" cy="660400"/>
          </a:xfrm>
        </p:grpSpPr>
        <p:sp>
          <p:nvSpPr>
            <p:cNvPr name="Freeform 5" id="5"/>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6" id="6"/>
          <p:cNvGrpSpPr/>
          <p:nvPr/>
        </p:nvGrpSpPr>
        <p:grpSpPr>
          <a:xfrm rot="0">
            <a:off x="12547151" y="373755"/>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name="TextBox 8" id="8"/>
          <p:cNvSpPr txBox="true"/>
          <p:nvPr/>
        </p:nvSpPr>
        <p:spPr>
          <a:xfrm rot="0">
            <a:off x="1245990" y="3803831"/>
            <a:ext cx="16230600" cy="3060065"/>
          </a:xfrm>
          <a:prstGeom prst="rect">
            <a:avLst/>
          </a:prstGeom>
        </p:spPr>
        <p:txBody>
          <a:bodyPr anchor="t" rtlCol="false" tIns="0" lIns="0" bIns="0" rIns="0">
            <a:spAutoFit/>
          </a:bodyPr>
          <a:lstStyle/>
          <a:p>
            <a:pPr algn="ctr">
              <a:lnSpc>
                <a:spcPts val="4059"/>
              </a:lnSpc>
            </a:pPr>
            <a:r>
              <a:rPr lang="en-US" sz="2899" spc="57">
                <a:solidFill>
                  <a:srgbClr val="212423"/>
                </a:solidFill>
                <a:latin typeface="Montserrat"/>
              </a:rPr>
              <a:t>Spotify menggunakan NLP untuk kategorisasi lagu. menggunakan konten yang tersedia di berbagai situs web dalam bentuk blog, artikel, dll., dengan bantuan metode web scraping untuk memahami bagaimana penonton memandang musik baru. Lirik lagu dimasukkan ke model NLP, dan kata kunci diberi bobot untuk menganalisis emosi lagu. Selain itu, Spotify menggunakan NLP untuk melacak metadata.</a:t>
            </a:r>
          </a:p>
        </p:txBody>
      </p:sp>
      <p:sp>
        <p:nvSpPr>
          <p:cNvPr name="TextBox 9" id="9"/>
          <p:cNvSpPr txBox="true"/>
          <p:nvPr/>
        </p:nvSpPr>
        <p:spPr>
          <a:xfrm rot="0">
            <a:off x="6176317" y="535680"/>
            <a:ext cx="5935366" cy="1028575"/>
          </a:xfrm>
          <a:prstGeom prst="rect">
            <a:avLst/>
          </a:prstGeom>
        </p:spPr>
        <p:txBody>
          <a:bodyPr anchor="t" rtlCol="false" tIns="0" lIns="0" bIns="0" rIns="0">
            <a:spAutoFit/>
          </a:bodyPr>
          <a:lstStyle/>
          <a:p>
            <a:pPr algn="ctr">
              <a:lnSpc>
                <a:spcPts val="7679"/>
              </a:lnSpc>
            </a:pPr>
            <a:r>
              <a:rPr lang="en-US" sz="7836" spc="-462">
                <a:solidFill>
                  <a:srgbClr val="263F6B"/>
                </a:solidFill>
                <a:latin typeface="Montserrat Ultra-Bold Italics"/>
              </a:rPr>
              <a:t>ALGORITMA</a:t>
            </a:r>
          </a:p>
        </p:txBody>
      </p:sp>
      <p:sp>
        <p:nvSpPr>
          <p:cNvPr name="TextBox 10" id="10"/>
          <p:cNvSpPr txBox="true"/>
          <p:nvPr/>
        </p:nvSpPr>
        <p:spPr>
          <a:xfrm rot="0">
            <a:off x="434580" y="1745349"/>
            <a:ext cx="17853420" cy="633846"/>
          </a:xfrm>
          <a:prstGeom prst="rect">
            <a:avLst/>
          </a:prstGeom>
        </p:spPr>
        <p:txBody>
          <a:bodyPr anchor="t" rtlCol="false" tIns="0" lIns="0" bIns="0" rIns="0">
            <a:spAutoFit/>
          </a:bodyPr>
          <a:lstStyle/>
          <a:p>
            <a:pPr algn="ctr">
              <a:lnSpc>
                <a:spcPts val="5588"/>
              </a:lnSpc>
            </a:pPr>
            <a:r>
              <a:rPr lang="en-US" sz="2941" spc="58">
                <a:solidFill>
                  <a:srgbClr val="263F6B"/>
                </a:solidFill>
                <a:latin typeface="Montserrat Ultra-Bold"/>
              </a:rPr>
              <a:t>Natural Language Processing</a:t>
            </a:r>
            <a:r>
              <a:rPr lang="en-US" sz="2941" spc="58">
                <a:solidFill>
                  <a:srgbClr val="263F6B"/>
                </a:solidFill>
                <a:latin typeface="Montserrat Ultra-Bold"/>
              </a:rPr>
              <a:t>(NLP)</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grpSp>
        <p:nvGrpSpPr>
          <p:cNvPr name="Group 4" id="4"/>
          <p:cNvGrpSpPr/>
          <p:nvPr/>
        </p:nvGrpSpPr>
        <p:grpSpPr>
          <a:xfrm rot="0">
            <a:off x="-2512615" y="373755"/>
            <a:ext cx="8253464" cy="1309890"/>
            <a:chOff x="0" y="0"/>
            <a:chExt cx="4161103" cy="660400"/>
          </a:xfrm>
        </p:grpSpPr>
        <p:sp>
          <p:nvSpPr>
            <p:cNvPr name="Freeform 5" id="5"/>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6" id="6"/>
          <p:cNvGrpSpPr/>
          <p:nvPr/>
        </p:nvGrpSpPr>
        <p:grpSpPr>
          <a:xfrm rot="0">
            <a:off x="12547151" y="373755"/>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name="Freeform 8" id="8"/>
          <p:cNvSpPr/>
          <p:nvPr/>
        </p:nvSpPr>
        <p:spPr>
          <a:xfrm flipH="false" flipV="false" rot="0">
            <a:off x="5869145" y="6363798"/>
            <a:ext cx="6984290" cy="3614511"/>
          </a:xfrm>
          <a:custGeom>
            <a:avLst/>
            <a:gdLst/>
            <a:ahLst/>
            <a:cxnLst/>
            <a:rect r="r" b="b" t="t" l="l"/>
            <a:pathLst>
              <a:path h="3614511" w="6984290">
                <a:moveTo>
                  <a:pt x="0" y="0"/>
                </a:moveTo>
                <a:lnTo>
                  <a:pt x="6984290" y="0"/>
                </a:lnTo>
                <a:lnTo>
                  <a:pt x="6984290" y="3614511"/>
                </a:lnTo>
                <a:lnTo>
                  <a:pt x="0" y="3614511"/>
                </a:lnTo>
                <a:lnTo>
                  <a:pt x="0" y="0"/>
                </a:lnTo>
                <a:close/>
              </a:path>
            </a:pathLst>
          </a:custGeom>
          <a:blipFill>
            <a:blip r:embed="rId2"/>
            <a:stretch>
              <a:fillRect l="0" t="0" r="0" b="0"/>
            </a:stretch>
          </a:blipFill>
        </p:spPr>
      </p:sp>
      <p:sp>
        <p:nvSpPr>
          <p:cNvPr name="TextBox 9" id="9"/>
          <p:cNvSpPr txBox="true"/>
          <p:nvPr/>
        </p:nvSpPr>
        <p:spPr>
          <a:xfrm rot="0">
            <a:off x="1245990" y="3056083"/>
            <a:ext cx="16230600" cy="3060065"/>
          </a:xfrm>
          <a:prstGeom prst="rect">
            <a:avLst/>
          </a:prstGeom>
        </p:spPr>
        <p:txBody>
          <a:bodyPr anchor="t" rtlCol="false" tIns="0" lIns="0" bIns="0" rIns="0">
            <a:spAutoFit/>
          </a:bodyPr>
          <a:lstStyle/>
          <a:p>
            <a:pPr algn="ctr">
              <a:lnSpc>
                <a:spcPts val="4059"/>
              </a:lnSpc>
            </a:pPr>
            <a:r>
              <a:rPr lang="en-US" sz="2899" spc="57">
                <a:solidFill>
                  <a:srgbClr val="212423"/>
                </a:solidFill>
                <a:latin typeface="Montserrat"/>
              </a:rPr>
              <a:t>Spotify menggunakan Reiforcemen Learning untuk merekomendasikan lagu yang tepat kepada penggunanya. Perilaku pengguna saat memutar lagu tertentu dianalisis untuk membuat prediksi dan menyimpulkan rekomendasi yang berkelanjutan, beragam, dan memuaskan bagi pengguna. Banyak pengguna senang mendengarkan lagu baru yang disajikan kepada mereka melalui playlist Double Weekly.</a:t>
            </a:r>
          </a:p>
        </p:txBody>
      </p:sp>
      <p:sp>
        <p:nvSpPr>
          <p:cNvPr name="TextBox 10" id="10"/>
          <p:cNvSpPr txBox="true"/>
          <p:nvPr/>
        </p:nvSpPr>
        <p:spPr>
          <a:xfrm rot="0">
            <a:off x="6176317" y="535680"/>
            <a:ext cx="5935366" cy="1028575"/>
          </a:xfrm>
          <a:prstGeom prst="rect">
            <a:avLst/>
          </a:prstGeom>
        </p:spPr>
        <p:txBody>
          <a:bodyPr anchor="t" rtlCol="false" tIns="0" lIns="0" bIns="0" rIns="0">
            <a:spAutoFit/>
          </a:bodyPr>
          <a:lstStyle/>
          <a:p>
            <a:pPr algn="ctr">
              <a:lnSpc>
                <a:spcPts val="7679"/>
              </a:lnSpc>
            </a:pPr>
            <a:r>
              <a:rPr lang="en-US" sz="7836" spc="-462">
                <a:solidFill>
                  <a:srgbClr val="263F6B"/>
                </a:solidFill>
                <a:latin typeface="Montserrat Ultra-Bold Italics"/>
              </a:rPr>
              <a:t>ALGORITMA</a:t>
            </a:r>
          </a:p>
        </p:txBody>
      </p:sp>
      <p:sp>
        <p:nvSpPr>
          <p:cNvPr name="TextBox 11" id="11"/>
          <p:cNvSpPr txBox="true"/>
          <p:nvPr/>
        </p:nvSpPr>
        <p:spPr>
          <a:xfrm rot="0">
            <a:off x="434580" y="1745349"/>
            <a:ext cx="17853420" cy="633846"/>
          </a:xfrm>
          <a:prstGeom prst="rect">
            <a:avLst/>
          </a:prstGeom>
        </p:spPr>
        <p:txBody>
          <a:bodyPr anchor="t" rtlCol="false" tIns="0" lIns="0" bIns="0" rIns="0">
            <a:spAutoFit/>
          </a:bodyPr>
          <a:lstStyle/>
          <a:p>
            <a:pPr algn="ctr">
              <a:lnSpc>
                <a:spcPts val="5588"/>
              </a:lnSpc>
            </a:pPr>
            <a:r>
              <a:rPr lang="en-US" sz="2941" spc="58">
                <a:solidFill>
                  <a:srgbClr val="263F6B"/>
                </a:solidFill>
                <a:latin typeface="Montserrat Ultra-Bold"/>
              </a:rPr>
              <a:t>Spotify Reinforcement Learning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494137" y="698454"/>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79461" y="957841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028700" y="8302951"/>
            <a:ext cx="16230600" cy="169519"/>
          </a:xfrm>
          <a:prstGeom prst="rect">
            <a:avLst/>
          </a:prstGeom>
          <a:solidFill>
            <a:srgbClr val="FFFFFF"/>
          </a:solidFill>
        </p:spPr>
      </p:sp>
      <p:sp>
        <p:nvSpPr>
          <p:cNvPr name="AutoShape 7" id="7"/>
          <p:cNvSpPr/>
          <p:nvPr/>
        </p:nvSpPr>
        <p:spPr>
          <a:xfrm rot="0">
            <a:off x="1028700" y="1814529"/>
            <a:ext cx="16230600" cy="169519"/>
          </a:xfrm>
          <a:prstGeom prst="rect">
            <a:avLst/>
          </a:prstGeom>
          <a:solidFill>
            <a:srgbClr val="FFFFFF"/>
          </a:solidFill>
        </p:spPr>
      </p:sp>
      <p:sp>
        <p:nvSpPr>
          <p:cNvPr name="TextBox 8" id="8"/>
          <p:cNvSpPr txBox="true"/>
          <p:nvPr/>
        </p:nvSpPr>
        <p:spPr>
          <a:xfrm rot="0">
            <a:off x="1028700" y="3540592"/>
            <a:ext cx="7727311" cy="3919136"/>
          </a:xfrm>
          <a:prstGeom prst="rect">
            <a:avLst/>
          </a:prstGeom>
        </p:spPr>
        <p:txBody>
          <a:bodyPr anchor="t" rtlCol="false" tIns="0" lIns="0" bIns="0" rIns="0">
            <a:spAutoFit/>
          </a:bodyPr>
          <a:lstStyle/>
          <a:p>
            <a:pPr>
              <a:lnSpc>
                <a:spcPts val="14898"/>
              </a:lnSpc>
            </a:pPr>
            <a:r>
              <a:rPr lang="en-US" sz="16194" spc="-955">
                <a:solidFill>
                  <a:srgbClr val="FFFFFF"/>
                </a:solidFill>
                <a:latin typeface="Montserrat Ultra-Bold"/>
              </a:rPr>
              <a:t>THANK YOU</a:t>
            </a:r>
          </a:p>
        </p:txBody>
      </p:sp>
      <p:sp>
        <p:nvSpPr>
          <p:cNvPr name="Freeform 9" id="9"/>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3703457"/>
            <a:ext cx="16230600" cy="5554843"/>
          </a:xfrm>
          <a:prstGeom prst="rect">
            <a:avLst/>
          </a:prstGeom>
          <a:solidFill>
            <a:srgbClr val="213559"/>
          </a:solidFill>
        </p:spPr>
      </p:sp>
      <p:grpSp>
        <p:nvGrpSpPr>
          <p:cNvPr name="Group 5" id="5"/>
          <p:cNvGrpSpPr>
            <a:grpSpLocks noChangeAspect="true"/>
          </p:cNvGrpSpPr>
          <p:nvPr/>
        </p:nvGrpSpPr>
        <p:grpSpPr>
          <a:xfrm rot="0">
            <a:off x="9639230" y="-203728"/>
            <a:ext cx="8944351" cy="10694456"/>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8801" t="0" r="-50549" b="0"/>
              </a:stretch>
            </a:blipFill>
          </p:spPr>
        </p:sp>
      </p:grpSp>
      <p:sp>
        <p:nvSpPr>
          <p:cNvPr name="TextBox 7" id="7"/>
          <p:cNvSpPr txBox="true"/>
          <p:nvPr/>
        </p:nvSpPr>
        <p:spPr>
          <a:xfrm rot="0">
            <a:off x="1028700" y="1200150"/>
            <a:ext cx="6545531" cy="2097024"/>
          </a:xfrm>
          <a:prstGeom prst="rect">
            <a:avLst/>
          </a:prstGeom>
        </p:spPr>
        <p:txBody>
          <a:bodyPr anchor="t" rtlCol="false" tIns="0" lIns="0" bIns="0" rIns="0">
            <a:spAutoFit/>
          </a:bodyPr>
          <a:lstStyle/>
          <a:p>
            <a:pPr>
              <a:lnSpc>
                <a:spcPts val="8071"/>
              </a:lnSpc>
            </a:pPr>
            <a:r>
              <a:rPr lang="en-US" sz="8236" spc="-485">
                <a:solidFill>
                  <a:srgbClr val="263F6B"/>
                </a:solidFill>
                <a:latin typeface="Montserrat Ultra-Bold Italics"/>
              </a:rPr>
              <a:t>NAMA</a:t>
            </a:r>
          </a:p>
          <a:p>
            <a:pPr>
              <a:lnSpc>
                <a:spcPts val="8071"/>
              </a:lnSpc>
            </a:pPr>
            <a:r>
              <a:rPr lang="en-US" sz="8236" spc="-485">
                <a:solidFill>
                  <a:srgbClr val="263F6B"/>
                </a:solidFill>
                <a:latin typeface="Montserrat Ultra-Bold Italics"/>
              </a:rPr>
              <a:t>KELOMPOK</a:t>
            </a:r>
          </a:p>
        </p:txBody>
      </p:sp>
      <p:sp>
        <p:nvSpPr>
          <p:cNvPr name="TextBox 8" id="8"/>
          <p:cNvSpPr txBox="true"/>
          <p:nvPr/>
        </p:nvSpPr>
        <p:spPr>
          <a:xfrm rot="0">
            <a:off x="1432682" y="5056595"/>
            <a:ext cx="8937850" cy="2534242"/>
          </a:xfrm>
          <a:prstGeom prst="rect">
            <a:avLst/>
          </a:prstGeom>
        </p:spPr>
        <p:txBody>
          <a:bodyPr anchor="t" rtlCol="false" tIns="0" lIns="0" bIns="0" rIns="0">
            <a:spAutoFit/>
          </a:bodyPr>
          <a:lstStyle/>
          <a:p>
            <a:pPr marL="672701" indent="-336351" lvl="1">
              <a:lnSpc>
                <a:spcPts val="7010"/>
              </a:lnSpc>
              <a:buFont typeface="Arial"/>
              <a:buChar char="•"/>
            </a:pPr>
            <a:r>
              <a:rPr lang="en-US" sz="3115" spc="62">
                <a:solidFill>
                  <a:srgbClr val="FFFFFF"/>
                </a:solidFill>
                <a:latin typeface="Montserrat"/>
              </a:rPr>
              <a:t>Nur Ghazali Santoso ( 41522010012 )</a:t>
            </a:r>
          </a:p>
          <a:p>
            <a:pPr marL="672701" indent="-336351" lvl="1">
              <a:lnSpc>
                <a:spcPts val="7010"/>
              </a:lnSpc>
              <a:buFont typeface="Arial"/>
              <a:buChar char="•"/>
            </a:pPr>
            <a:r>
              <a:rPr lang="en-US" sz="3115" spc="62">
                <a:solidFill>
                  <a:srgbClr val="FFFFFF"/>
                </a:solidFill>
                <a:latin typeface="Montserrat"/>
              </a:rPr>
              <a:t>Tegar Ardyansyah Amir ( 41522010033 )</a:t>
            </a:r>
          </a:p>
          <a:p>
            <a:pPr>
              <a:lnSpc>
                <a:spcPts val="7010"/>
              </a:lnSpc>
            </a:pPr>
          </a:p>
        </p:txBody>
      </p:sp>
      <p:sp>
        <p:nvSpPr>
          <p:cNvPr name="Freeform 9" id="9"/>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000000">
              <a:alpha val="6667"/>
            </a:srgbClr>
          </a:solidFill>
        </p:spPr>
      </p:sp>
      <p:grpSp>
        <p:nvGrpSpPr>
          <p:cNvPr name="Group 3" id="3"/>
          <p:cNvGrpSpPr/>
          <p:nvPr/>
        </p:nvGrpSpPr>
        <p:grpSpPr>
          <a:xfrm rot="0">
            <a:off x="1082240" y="1628876"/>
            <a:ext cx="4626722" cy="1810294"/>
            <a:chOff x="0" y="0"/>
            <a:chExt cx="1687841" cy="660400"/>
          </a:xfrm>
        </p:grpSpPr>
        <p:sp>
          <p:nvSpPr>
            <p:cNvPr name="Freeform 4" id="4"/>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grpSp>
        <p:nvGrpSpPr>
          <p:cNvPr name="Group 5" id="5"/>
          <p:cNvGrpSpPr/>
          <p:nvPr/>
        </p:nvGrpSpPr>
        <p:grpSpPr>
          <a:xfrm rot="0">
            <a:off x="12632578" y="7448006"/>
            <a:ext cx="4626722" cy="1810294"/>
            <a:chOff x="0" y="0"/>
            <a:chExt cx="1687841" cy="660400"/>
          </a:xfrm>
        </p:grpSpPr>
        <p:sp>
          <p:nvSpPr>
            <p:cNvPr name="Freeform 6" id="6"/>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name="Freeform 7" id="7"/>
          <p:cNvSpPr/>
          <p:nvPr/>
        </p:nvSpPr>
        <p:spPr>
          <a:xfrm flipH="false" flipV="false" rot="0">
            <a:off x="5655422" y="1654922"/>
            <a:ext cx="6977156" cy="6977156"/>
          </a:xfrm>
          <a:custGeom>
            <a:avLst/>
            <a:gdLst/>
            <a:ahLst/>
            <a:cxnLst/>
            <a:rect r="r" b="b" t="t" l="l"/>
            <a:pathLst>
              <a:path h="6977156" w="6977156">
                <a:moveTo>
                  <a:pt x="0" y="0"/>
                </a:moveTo>
                <a:lnTo>
                  <a:pt x="6977156" y="0"/>
                </a:lnTo>
                <a:lnTo>
                  <a:pt x="6977156" y="6977156"/>
                </a:lnTo>
                <a:lnTo>
                  <a:pt x="0" y="6977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707239">
            <a:off x="10339641" y="7796868"/>
            <a:ext cx="1675183" cy="831310"/>
          </a:xfrm>
          <a:custGeom>
            <a:avLst/>
            <a:gdLst/>
            <a:ahLst/>
            <a:cxnLst/>
            <a:rect r="r" b="b" t="t" l="l"/>
            <a:pathLst>
              <a:path h="831310" w="1675183">
                <a:moveTo>
                  <a:pt x="0" y="0"/>
                </a:moveTo>
                <a:lnTo>
                  <a:pt x="1675183" y="0"/>
                </a:lnTo>
                <a:lnTo>
                  <a:pt x="1675183" y="831310"/>
                </a:lnTo>
                <a:lnTo>
                  <a:pt x="0" y="831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true" rot="1707239">
            <a:off x="6064753" y="2118368"/>
            <a:ext cx="1675183" cy="831310"/>
          </a:xfrm>
          <a:custGeom>
            <a:avLst/>
            <a:gdLst/>
            <a:ahLst/>
            <a:cxnLst/>
            <a:rect r="r" b="b" t="t" l="l"/>
            <a:pathLst>
              <a:path h="831310" w="1675183">
                <a:moveTo>
                  <a:pt x="1675184" y="831309"/>
                </a:moveTo>
                <a:lnTo>
                  <a:pt x="0" y="831309"/>
                </a:lnTo>
                <a:lnTo>
                  <a:pt x="0" y="0"/>
                </a:lnTo>
                <a:lnTo>
                  <a:pt x="1675184" y="0"/>
                </a:lnTo>
                <a:lnTo>
                  <a:pt x="1675184" y="8313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176317" y="4180713"/>
            <a:ext cx="5935366" cy="1077849"/>
          </a:xfrm>
          <a:prstGeom prst="rect">
            <a:avLst/>
          </a:prstGeom>
        </p:spPr>
        <p:txBody>
          <a:bodyPr anchor="t" rtlCol="false" tIns="0" lIns="0" bIns="0" rIns="0">
            <a:spAutoFit/>
          </a:bodyPr>
          <a:lstStyle/>
          <a:p>
            <a:pPr algn="ctr">
              <a:lnSpc>
                <a:spcPts val="8071"/>
              </a:lnSpc>
            </a:pPr>
            <a:r>
              <a:rPr lang="en-US" sz="8236" spc="-485">
                <a:solidFill>
                  <a:srgbClr val="FFFFFF"/>
                </a:solidFill>
                <a:latin typeface="Montserrat Ultra-Bold Italics"/>
              </a:rPr>
              <a:t>SPOTIFY</a:t>
            </a:r>
          </a:p>
        </p:txBody>
      </p:sp>
      <p:sp>
        <p:nvSpPr>
          <p:cNvPr name="TextBox 11" id="11"/>
          <p:cNvSpPr txBox="true"/>
          <p:nvPr/>
        </p:nvSpPr>
        <p:spPr>
          <a:xfrm rot="0">
            <a:off x="1483108" y="1879972"/>
            <a:ext cx="3824986" cy="1231264"/>
          </a:xfrm>
          <a:prstGeom prst="rect">
            <a:avLst/>
          </a:prstGeom>
        </p:spPr>
        <p:txBody>
          <a:bodyPr anchor="t" rtlCol="false" tIns="0" lIns="0" bIns="0" rIns="0">
            <a:spAutoFit/>
          </a:bodyPr>
          <a:lstStyle/>
          <a:p>
            <a:pPr algn="ctr">
              <a:lnSpc>
                <a:spcPts val="1960"/>
              </a:lnSpc>
            </a:pPr>
            <a:r>
              <a:rPr lang="en-US" sz="1400" spc="28">
                <a:solidFill>
                  <a:srgbClr val="212423"/>
                </a:solidFill>
                <a:latin typeface="Montserrat Bold"/>
              </a:rPr>
              <a:t>Spotify adalah layanan streaming musik digital yang populer. Ini adalah platform yang memungkinkan pengguna untuk mendengarkan jutaan lagu dari berbagai genre musik</a:t>
            </a:r>
          </a:p>
        </p:txBody>
      </p:sp>
      <p:sp>
        <p:nvSpPr>
          <p:cNvPr name="TextBox 12" id="12"/>
          <p:cNvSpPr txBox="true"/>
          <p:nvPr/>
        </p:nvSpPr>
        <p:spPr>
          <a:xfrm rot="0">
            <a:off x="12815048" y="7689578"/>
            <a:ext cx="4444252" cy="1017169"/>
          </a:xfrm>
          <a:prstGeom prst="rect">
            <a:avLst/>
          </a:prstGeom>
        </p:spPr>
        <p:txBody>
          <a:bodyPr anchor="t" rtlCol="false" tIns="0" lIns="0" bIns="0" rIns="0">
            <a:spAutoFit/>
          </a:bodyPr>
          <a:lstStyle/>
          <a:p>
            <a:pPr algn="ctr">
              <a:lnSpc>
                <a:spcPts val="2765"/>
              </a:lnSpc>
            </a:pPr>
            <a:r>
              <a:rPr lang="en-US" sz="1975" spc="39">
                <a:solidFill>
                  <a:srgbClr val="212423"/>
                </a:solidFill>
                <a:latin typeface="Montserrat Bold"/>
              </a:rPr>
              <a:t>searching (Searching substring),</a:t>
            </a:r>
          </a:p>
          <a:p>
            <a:pPr algn="ctr">
              <a:lnSpc>
                <a:spcPts val="2765"/>
              </a:lnSpc>
            </a:pPr>
            <a:r>
              <a:rPr lang="en-US" sz="1975" spc="39">
                <a:solidFill>
                  <a:srgbClr val="212423"/>
                </a:solidFill>
                <a:latin typeface="Montserrat Bold"/>
              </a:rPr>
              <a:t>shuffle (Fisher-Yates algorithm),</a:t>
            </a:r>
          </a:p>
          <a:p>
            <a:pPr algn="ctr">
              <a:lnSpc>
                <a:spcPts val="2765"/>
              </a:lnSpc>
            </a:pPr>
            <a:r>
              <a:rPr lang="en-US" sz="1975" spc="39">
                <a:solidFill>
                  <a:srgbClr val="212423"/>
                </a:solidFill>
                <a:latin typeface="Montserrat Bold"/>
              </a:rPr>
              <a:t>Spotify with MachineLearning</a:t>
            </a:r>
          </a:p>
        </p:txBody>
      </p:sp>
      <p:sp>
        <p:nvSpPr>
          <p:cNvPr name="TextBox 13" id="13"/>
          <p:cNvSpPr txBox="true"/>
          <p:nvPr/>
        </p:nvSpPr>
        <p:spPr>
          <a:xfrm rot="0">
            <a:off x="1646003" y="1000125"/>
            <a:ext cx="3499197" cy="467467"/>
          </a:xfrm>
          <a:prstGeom prst="rect">
            <a:avLst/>
          </a:prstGeom>
        </p:spPr>
        <p:txBody>
          <a:bodyPr anchor="t" rtlCol="false" tIns="0" lIns="0" bIns="0" rIns="0">
            <a:spAutoFit/>
          </a:bodyPr>
          <a:lstStyle/>
          <a:p>
            <a:pPr algn="ctr">
              <a:lnSpc>
                <a:spcPts val="3824"/>
              </a:lnSpc>
            </a:pPr>
            <a:r>
              <a:rPr lang="en-US" sz="2941" spc="58">
                <a:solidFill>
                  <a:srgbClr val="FFFFFF"/>
                </a:solidFill>
                <a:latin typeface="Montserrat Ultra-Bold"/>
              </a:rPr>
              <a:t>Apa itu?</a:t>
            </a:r>
          </a:p>
        </p:txBody>
      </p:sp>
      <p:sp>
        <p:nvSpPr>
          <p:cNvPr name="TextBox 14" id="14"/>
          <p:cNvSpPr txBox="true"/>
          <p:nvPr/>
        </p:nvSpPr>
        <p:spPr>
          <a:xfrm rot="0">
            <a:off x="13033446" y="5760771"/>
            <a:ext cx="3824986" cy="943717"/>
          </a:xfrm>
          <a:prstGeom prst="rect">
            <a:avLst/>
          </a:prstGeom>
        </p:spPr>
        <p:txBody>
          <a:bodyPr anchor="t" rtlCol="false" tIns="0" lIns="0" bIns="0" rIns="0">
            <a:spAutoFit/>
          </a:bodyPr>
          <a:lstStyle/>
          <a:p>
            <a:pPr algn="ctr">
              <a:lnSpc>
                <a:spcPts val="3824"/>
              </a:lnSpc>
            </a:pPr>
            <a:r>
              <a:rPr lang="en-US" sz="2941" spc="58">
                <a:solidFill>
                  <a:srgbClr val="FFFFFF"/>
                </a:solidFill>
                <a:latin typeface="Montserrat Ultra-Bold"/>
              </a:rPr>
              <a:t>Apa Aja sih</a:t>
            </a:r>
          </a:p>
          <a:p>
            <a:pPr algn="ctr">
              <a:lnSpc>
                <a:spcPts val="3824"/>
              </a:lnSpc>
            </a:pPr>
            <a:r>
              <a:rPr lang="en-US" sz="2941" spc="58">
                <a:solidFill>
                  <a:srgbClr val="FFFFFF"/>
                </a:solidFill>
                <a:latin typeface="Montserrat Ultra-Bold"/>
              </a:rPr>
              <a:t>Algoritmanya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grpSp>
        <p:nvGrpSpPr>
          <p:cNvPr name="Group 4" id="4"/>
          <p:cNvGrpSpPr/>
          <p:nvPr/>
        </p:nvGrpSpPr>
        <p:grpSpPr>
          <a:xfrm rot="0">
            <a:off x="-2464990" y="1681677"/>
            <a:ext cx="8253464" cy="1309890"/>
            <a:chOff x="0" y="0"/>
            <a:chExt cx="4161103" cy="660400"/>
          </a:xfrm>
        </p:grpSpPr>
        <p:sp>
          <p:nvSpPr>
            <p:cNvPr name="Freeform 5" id="5"/>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6" id="6"/>
          <p:cNvGrpSpPr/>
          <p:nvPr/>
        </p:nvGrpSpPr>
        <p:grpSpPr>
          <a:xfrm rot="0">
            <a:off x="12547151" y="1681677"/>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name="TextBox 8" id="8"/>
          <p:cNvSpPr txBox="true"/>
          <p:nvPr/>
        </p:nvSpPr>
        <p:spPr>
          <a:xfrm rot="0">
            <a:off x="3395601" y="4059461"/>
            <a:ext cx="11496797" cy="2072640"/>
          </a:xfrm>
          <a:prstGeom prst="rect">
            <a:avLst/>
          </a:prstGeom>
        </p:spPr>
        <p:txBody>
          <a:bodyPr anchor="t" rtlCol="false" tIns="0" lIns="0" bIns="0" rIns="0">
            <a:spAutoFit/>
          </a:bodyPr>
          <a:lstStyle/>
          <a:p>
            <a:pPr algn="ctr">
              <a:lnSpc>
                <a:spcPts val="3360"/>
              </a:lnSpc>
            </a:pPr>
            <a:r>
              <a:rPr lang="en-US" sz="2400" spc="48">
                <a:solidFill>
                  <a:srgbClr val="212423"/>
                </a:solidFill>
                <a:latin typeface="Montserrat"/>
              </a:rPr>
              <a:t>Algoritma pencarian yang digunakan dalam kode di atas adalah "Pencarian Substring" atau "Substring Matching". Dalam konteks ini, algoritma mencari lagu-lagu dalam daftar putar yang mengandung bagian dari judul lagu yang dicari oleh pengguna (dalam bentuk huruf kecil). </a:t>
            </a:r>
          </a:p>
        </p:txBody>
      </p:sp>
      <p:sp>
        <p:nvSpPr>
          <p:cNvPr name="Freeform 9" id="9"/>
          <p:cNvSpPr/>
          <p:nvPr/>
        </p:nvSpPr>
        <p:spPr>
          <a:xfrm flipH="false" flipV="false" rot="0">
            <a:off x="2532101" y="6703601"/>
            <a:ext cx="13223798" cy="3366945"/>
          </a:xfrm>
          <a:custGeom>
            <a:avLst/>
            <a:gdLst/>
            <a:ahLst/>
            <a:cxnLst/>
            <a:rect r="r" b="b" t="t" l="l"/>
            <a:pathLst>
              <a:path h="3366945" w="13223798">
                <a:moveTo>
                  <a:pt x="0" y="0"/>
                </a:moveTo>
                <a:lnTo>
                  <a:pt x="13223798" y="0"/>
                </a:lnTo>
                <a:lnTo>
                  <a:pt x="13223798" y="3366945"/>
                </a:lnTo>
                <a:lnTo>
                  <a:pt x="0" y="3366945"/>
                </a:lnTo>
                <a:lnTo>
                  <a:pt x="0" y="0"/>
                </a:lnTo>
                <a:close/>
              </a:path>
            </a:pathLst>
          </a:custGeom>
          <a:blipFill>
            <a:blip r:embed="rId2"/>
            <a:stretch>
              <a:fillRect l="0" t="0" r="0" b="0"/>
            </a:stretch>
          </a:blipFill>
        </p:spPr>
      </p:sp>
      <p:sp>
        <p:nvSpPr>
          <p:cNvPr name="TextBox 10" id="10"/>
          <p:cNvSpPr txBox="true"/>
          <p:nvPr/>
        </p:nvSpPr>
        <p:spPr>
          <a:xfrm rot="0">
            <a:off x="6176317" y="1843602"/>
            <a:ext cx="5935366" cy="1028575"/>
          </a:xfrm>
          <a:prstGeom prst="rect">
            <a:avLst/>
          </a:prstGeom>
        </p:spPr>
        <p:txBody>
          <a:bodyPr anchor="t" rtlCol="false" tIns="0" lIns="0" bIns="0" rIns="0">
            <a:spAutoFit/>
          </a:bodyPr>
          <a:lstStyle/>
          <a:p>
            <a:pPr algn="ctr">
              <a:lnSpc>
                <a:spcPts val="7679"/>
              </a:lnSpc>
            </a:pPr>
            <a:r>
              <a:rPr lang="en-US" sz="7836" spc="-462">
                <a:solidFill>
                  <a:srgbClr val="263F6B"/>
                </a:solidFill>
                <a:latin typeface="Montserrat Ultra-Bold Italics"/>
              </a:rPr>
              <a:t>ALGORITMA</a:t>
            </a:r>
          </a:p>
        </p:txBody>
      </p:sp>
      <p:sp>
        <p:nvSpPr>
          <p:cNvPr name="TextBox 11" id="11"/>
          <p:cNvSpPr txBox="true"/>
          <p:nvPr/>
        </p:nvSpPr>
        <p:spPr>
          <a:xfrm rot="0">
            <a:off x="6678746" y="3135906"/>
            <a:ext cx="4930507" cy="633846"/>
          </a:xfrm>
          <a:prstGeom prst="rect">
            <a:avLst/>
          </a:prstGeom>
        </p:spPr>
        <p:txBody>
          <a:bodyPr anchor="t" rtlCol="false" tIns="0" lIns="0" bIns="0" rIns="0">
            <a:spAutoFit/>
          </a:bodyPr>
          <a:lstStyle/>
          <a:p>
            <a:pPr algn="ctr">
              <a:lnSpc>
                <a:spcPts val="5588"/>
              </a:lnSpc>
            </a:pPr>
            <a:r>
              <a:rPr lang="en-US" sz="2941" spc="58">
                <a:solidFill>
                  <a:srgbClr val="263F6B"/>
                </a:solidFill>
                <a:latin typeface="Montserrat Ultra-Bold"/>
              </a:rPr>
              <a:t>Searching</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grpSp>
        <p:nvGrpSpPr>
          <p:cNvPr name="Group 4" id="4"/>
          <p:cNvGrpSpPr/>
          <p:nvPr/>
        </p:nvGrpSpPr>
        <p:grpSpPr>
          <a:xfrm rot="0">
            <a:off x="-2512615" y="373755"/>
            <a:ext cx="8253464" cy="1309890"/>
            <a:chOff x="0" y="0"/>
            <a:chExt cx="4161103" cy="660400"/>
          </a:xfrm>
        </p:grpSpPr>
        <p:sp>
          <p:nvSpPr>
            <p:cNvPr name="Freeform 5" id="5"/>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6" id="6"/>
          <p:cNvGrpSpPr/>
          <p:nvPr/>
        </p:nvGrpSpPr>
        <p:grpSpPr>
          <a:xfrm rot="0">
            <a:off x="12547151" y="373755"/>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name="TextBox 8" id="8"/>
          <p:cNvSpPr txBox="true"/>
          <p:nvPr/>
        </p:nvSpPr>
        <p:spPr>
          <a:xfrm rot="0">
            <a:off x="1028700" y="2457451"/>
            <a:ext cx="11496797" cy="2101850"/>
          </a:xfrm>
          <a:prstGeom prst="rect">
            <a:avLst/>
          </a:prstGeom>
        </p:spPr>
        <p:txBody>
          <a:bodyPr anchor="t" rtlCol="false" tIns="0" lIns="0" bIns="0" rIns="0">
            <a:spAutoFit/>
          </a:bodyPr>
          <a:lstStyle/>
          <a:p>
            <a:pPr algn="just">
              <a:lnSpc>
                <a:spcPts val="2800"/>
              </a:lnSpc>
            </a:pPr>
            <a:r>
              <a:rPr lang="en-US" sz="2000" spc="40">
                <a:solidFill>
                  <a:srgbClr val="212423"/>
                </a:solidFill>
                <a:latin typeface="Montserrat"/>
              </a:rPr>
              <a:t>Fungsi ini mengacak elemen-elemen dalam daftar yang diberikan, sehingga urutan elemen-elemen dalam daftar akan berubah secara acak.</a:t>
            </a:r>
          </a:p>
          <a:p>
            <a:pPr algn="just">
              <a:lnSpc>
                <a:spcPts val="2800"/>
              </a:lnSpc>
            </a:pPr>
            <a:r>
              <a:rPr lang="en-US" sz="2000" spc="40">
                <a:solidFill>
                  <a:srgbClr val="212423"/>
                </a:solidFill>
                <a:latin typeface="Montserrat"/>
              </a:rPr>
              <a:t>Pengacakan ini memastikan bahwa lagu-lagu dalam daftar putar akan diputar dalam urutan yang berbeda setiap kali Anda memilih untuk mengacak daftar putar. Ini memberikan variasi dalam pengalaman mendengarkan musik Anda.</a:t>
            </a:r>
          </a:p>
          <a:p>
            <a:pPr algn="just">
              <a:lnSpc>
                <a:spcPts val="2800"/>
              </a:lnSpc>
            </a:pPr>
          </a:p>
        </p:txBody>
      </p:sp>
      <p:sp>
        <p:nvSpPr>
          <p:cNvPr name="TextBox 9" id="9"/>
          <p:cNvSpPr txBox="true"/>
          <p:nvPr/>
        </p:nvSpPr>
        <p:spPr>
          <a:xfrm rot="0">
            <a:off x="5038603" y="4530726"/>
            <a:ext cx="12306422" cy="1749425"/>
          </a:xfrm>
          <a:prstGeom prst="rect">
            <a:avLst/>
          </a:prstGeom>
        </p:spPr>
        <p:txBody>
          <a:bodyPr anchor="t" rtlCol="false" tIns="0" lIns="0" bIns="0" rIns="0">
            <a:spAutoFit/>
          </a:bodyPr>
          <a:lstStyle/>
          <a:p>
            <a:pPr algn="just">
              <a:lnSpc>
                <a:spcPts val="2800"/>
              </a:lnSpc>
            </a:pPr>
            <a:r>
              <a:rPr lang="en-US" sz="2000" spc="40">
                <a:solidFill>
                  <a:srgbClr val="212423"/>
                </a:solidFill>
                <a:latin typeface="Montserrat"/>
              </a:rPr>
              <a:t>Pada web medium.com menjelskan Sistem shuffle pada aplkasi spotify salah sataunya adalah menggunkan Fisher-Yates algorithm adalah algoritma pengacakan yang digunakan untuk mengacak urutan elemen dalam suatu daftar atau array. Algoritma ini dirancang untuk menghasilkan pengacakan yang benar-benar acak dan sering digunakan dalam konteks seperti pengacakan daftar putar atau kartu dalam permainan.</a:t>
            </a:r>
          </a:p>
        </p:txBody>
      </p:sp>
      <p:sp>
        <p:nvSpPr>
          <p:cNvPr name="TextBox 10" id="10"/>
          <p:cNvSpPr txBox="true"/>
          <p:nvPr/>
        </p:nvSpPr>
        <p:spPr>
          <a:xfrm rot="0">
            <a:off x="1028700" y="6604000"/>
            <a:ext cx="16316325" cy="3511550"/>
          </a:xfrm>
          <a:prstGeom prst="rect">
            <a:avLst/>
          </a:prstGeom>
        </p:spPr>
        <p:txBody>
          <a:bodyPr anchor="t" rtlCol="false" tIns="0" lIns="0" bIns="0" rIns="0">
            <a:spAutoFit/>
          </a:bodyPr>
          <a:lstStyle/>
          <a:p>
            <a:pPr algn="just">
              <a:lnSpc>
                <a:spcPts val="2800"/>
              </a:lnSpc>
            </a:pPr>
            <a:r>
              <a:rPr lang="en-US" sz="2000" spc="40">
                <a:solidFill>
                  <a:srgbClr val="212423"/>
                </a:solidFill>
                <a:latin typeface="Montserrat"/>
              </a:rPr>
              <a:t>Munurut kutipan pada web medium.com mengatakan</a:t>
            </a:r>
            <a:r>
              <a:rPr lang="en-US" sz="2000" spc="40">
                <a:solidFill>
                  <a:srgbClr val="212423"/>
                </a:solidFill>
                <a:latin typeface="Montserrat Bold"/>
              </a:rPr>
              <a:t> “Menurut Mattias Petter Johansson, mantan Insinyur Perangkat Lunak Spotify antara tahun 2012 dan 2017, algoritme ini dulu bekerja secara acak bertahun-tahun yang lalu berkat algoritme Fisher-Yates yang membuat campuran tersebut benar-benar tidak terduga.</a:t>
            </a:r>
          </a:p>
          <a:p>
            <a:pPr algn="just">
              <a:lnSpc>
                <a:spcPts val="2800"/>
              </a:lnSpc>
            </a:pPr>
          </a:p>
          <a:p>
            <a:pPr algn="just">
              <a:lnSpc>
                <a:spcPts val="2800"/>
              </a:lnSpc>
            </a:pPr>
            <a:r>
              <a:rPr lang="en-US" sz="2000" spc="40">
                <a:solidFill>
                  <a:srgbClr val="212423"/>
                </a:solidFill>
                <a:latin typeface="Montserrat Bold"/>
              </a:rPr>
              <a:t>Namun, mekanisme ini tidak meyakinkan pengguna, yang percaya bahwa pengocokan tersebut sebenarnya tidak terjadi secara acak, dan perusahaan menerima banyak keluhan.</a:t>
            </a:r>
          </a:p>
          <a:p>
            <a:pPr algn="just">
              <a:lnSpc>
                <a:spcPts val="2800"/>
              </a:lnSpc>
            </a:pPr>
          </a:p>
          <a:p>
            <a:pPr algn="just">
              <a:lnSpc>
                <a:spcPts val="2800"/>
              </a:lnSpc>
            </a:pPr>
            <a:r>
              <a:rPr lang="en-US" sz="2000" spc="40">
                <a:solidFill>
                  <a:srgbClr val="212423"/>
                </a:solidFill>
                <a:latin typeface="Montserrat Bold"/>
              </a:rPr>
              <a:t>Jadi pada tahun 2014, Spotify mengubah algoritmanya dari model yang sepenuhnya acak menjadi algoritma baru yang dimaksudkan agar lebih menarik bagi otak manusia.”</a:t>
            </a:r>
          </a:p>
          <a:p>
            <a:pPr algn="just">
              <a:lnSpc>
                <a:spcPts val="2800"/>
              </a:lnSpc>
            </a:pPr>
            <a:r>
              <a:rPr lang="en-US" sz="2000" spc="40">
                <a:solidFill>
                  <a:srgbClr val="212423"/>
                </a:solidFill>
                <a:latin typeface="Montserrat"/>
              </a:rPr>
              <a:t>”</a:t>
            </a:r>
          </a:p>
        </p:txBody>
      </p:sp>
      <p:sp>
        <p:nvSpPr>
          <p:cNvPr name="TextBox 11" id="11"/>
          <p:cNvSpPr txBox="true"/>
          <p:nvPr/>
        </p:nvSpPr>
        <p:spPr>
          <a:xfrm rot="0">
            <a:off x="6176317" y="535680"/>
            <a:ext cx="5935366" cy="1028575"/>
          </a:xfrm>
          <a:prstGeom prst="rect">
            <a:avLst/>
          </a:prstGeom>
        </p:spPr>
        <p:txBody>
          <a:bodyPr anchor="t" rtlCol="false" tIns="0" lIns="0" bIns="0" rIns="0">
            <a:spAutoFit/>
          </a:bodyPr>
          <a:lstStyle/>
          <a:p>
            <a:pPr algn="ctr">
              <a:lnSpc>
                <a:spcPts val="7679"/>
              </a:lnSpc>
            </a:pPr>
            <a:r>
              <a:rPr lang="en-US" sz="7836" spc="-462">
                <a:solidFill>
                  <a:srgbClr val="263F6B"/>
                </a:solidFill>
                <a:latin typeface="Montserrat Ultra-Bold Italics"/>
              </a:rPr>
              <a:t>ALGORITMA</a:t>
            </a:r>
          </a:p>
        </p:txBody>
      </p:sp>
      <p:sp>
        <p:nvSpPr>
          <p:cNvPr name="TextBox 12" id="12"/>
          <p:cNvSpPr txBox="true"/>
          <p:nvPr/>
        </p:nvSpPr>
        <p:spPr>
          <a:xfrm rot="0">
            <a:off x="6678746" y="1493145"/>
            <a:ext cx="4930507" cy="633846"/>
          </a:xfrm>
          <a:prstGeom prst="rect">
            <a:avLst/>
          </a:prstGeom>
        </p:spPr>
        <p:txBody>
          <a:bodyPr anchor="t" rtlCol="false" tIns="0" lIns="0" bIns="0" rIns="0">
            <a:spAutoFit/>
          </a:bodyPr>
          <a:lstStyle/>
          <a:p>
            <a:pPr algn="ctr">
              <a:lnSpc>
                <a:spcPts val="5588"/>
              </a:lnSpc>
            </a:pPr>
            <a:r>
              <a:rPr lang="en-US" sz="2941" spc="58">
                <a:solidFill>
                  <a:srgbClr val="263F6B"/>
                </a:solidFill>
                <a:latin typeface="Montserrat Ultra-Bold"/>
              </a:rPr>
              <a:t>Shuffle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10087">
            <a:off x="1028665" y="6130773"/>
            <a:ext cx="16230670" cy="0"/>
          </a:xfrm>
          <a:prstGeom prst="line">
            <a:avLst/>
          </a:prstGeom>
          <a:ln cap="rnd" w="95250">
            <a:solidFill>
              <a:srgbClr val="000000"/>
            </a:solidFill>
            <a:prstDash val="solid"/>
            <a:headEnd type="none" len="sm" w="sm"/>
            <a:tailEnd type="none" len="sm" w="sm"/>
          </a:ln>
        </p:spPr>
      </p:sp>
      <p:grpSp>
        <p:nvGrpSpPr>
          <p:cNvPr name="Group 4" id="4"/>
          <p:cNvGrpSpPr/>
          <p:nvPr/>
        </p:nvGrpSpPr>
        <p:grpSpPr>
          <a:xfrm rot="0">
            <a:off x="2726348" y="5922707"/>
            <a:ext cx="511382" cy="51138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6" id="6"/>
          <p:cNvGrpSpPr/>
          <p:nvPr/>
        </p:nvGrpSpPr>
        <p:grpSpPr>
          <a:xfrm rot="0">
            <a:off x="925484" y="6809379"/>
            <a:ext cx="4113110" cy="2903329"/>
            <a:chOff x="0" y="0"/>
            <a:chExt cx="1500474" cy="1059142"/>
          </a:xfrm>
        </p:grpSpPr>
        <p:sp>
          <p:nvSpPr>
            <p:cNvPr name="Freeform 7" id="7"/>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8" id="8"/>
          <p:cNvGrpSpPr/>
          <p:nvPr/>
        </p:nvGrpSpPr>
        <p:grpSpPr>
          <a:xfrm rot="0">
            <a:off x="4006465" y="2702647"/>
            <a:ext cx="4113110" cy="2903329"/>
            <a:chOff x="0" y="0"/>
            <a:chExt cx="1500474" cy="1059142"/>
          </a:xfrm>
        </p:grpSpPr>
        <p:sp>
          <p:nvSpPr>
            <p:cNvPr name="Freeform 9" id="9"/>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10" id="10"/>
          <p:cNvGrpSpPr/>
          <p:nvPr/>
        </p:nvGrpSpPr>
        <p:grpSpPr>
          <a:xfrm rot="0">
            <a:off x="10168426" y="2702647"/>
            <a:ext cx="4113110" cy="2903329"/>
            <a:chOff x="0" y="0"/>
            <a:chExt cx="1500474" cy="1059142"/>
          </a:xfrm>
        </p:grpSpPr>
        <p:sp>
          <p:nvSpPr>
            <p:cNvPr name="Freeform 11" id="11"/>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12" id="12"/>
          <p:cNvGrpSpPr/>
          <p:nvPr/>
        </p:nvGrpSpPr>
        <p:grpSpPr>
          <a:xfrm rot="0">
            <a:off x="5807329" y="5922707"/>
            <a:ext cx="511382" cy="511382"/>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4" id="14"/>
          <p:cNvGrpSpPr/>
          <p:nvPr/>
        </p:nvGrpSpPr>
        <p:grpSpPr>
          <a:xfrm rot="0">
            <a:off x="11969290" y="5922707"/>
            <a:ext cx="511382" cy="511382"/>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6" id="16"/>
          <p:cNvGrpSpPr/>
          <p:nvPr/>
        </p:nvGrpSpPr>
        <p:grpSpPr>
          <a:xfrm rot="0">
            <a:off x="8888309" y="5922707"/>
            <a:ext cx="511382" cy="511382"/>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8" id="18"/>
          <p:cNvGrpSpPr/>
          <p:nvPr/>
        </p:nvGrpSpPr>
        <p:grpSpPr>
          <a:xfrm rot="0">
            <a:off x="7087445" y="6809379"/>
            <a:ext cx="4113110" cy="2903329"/>
            <a:chOff x="0" y="0"/>
            <a:chExt cx="1500474" cy="1059142"/>
          </a:xfrm>
        </p:grpSpPr>
        <p:sp>
          <p:nvSpPr>
            <p:cNvPr name="Freeform 19" id="19"/>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20" id="20"/>
          <p:cNvGrpSpPr/>
          <p:nvPr/>
        </p:nvGrpSpPr>
        <p:grpSpPr>
          <a:xfrm rot="0">
            <a:off x="15050270" y="5922707"/>
            <a:ext cx="511382" cy="511382"/>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22" id="22"/>
          <p:cNvGrpSpPr/>
          <p:nvPr/>
        </p:nvGrpSpPr>
        <p:grpSpPr>
          <a:xfrm rot="0">
            <a:off x="13249406" y="6809379"/>
            <a:ext cx="4113110" cy="2903329"/>
            <a:chOff x="0" y="0"/>
            <a:chExt cx="1500474" cy="1059142"/>
          </a:xfrm>
        </p:grpSpPr>
        <p:sp>
          <p:nvSpPr>
            <p:cNvPr name="Freeform 23" id="23"/>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sp>
        <p:nvSpPr>
          <p:cNvPr name="Freeform 24" id="24"/>
          <p:cNvSpPr/>
          <p:nvPr/>
        </p:nvSpPr>
        <p:spPr>
          <a:xfrm flipH="false" flipV="false" rot="0">
            <a:off x="925484" y="2146609"/>
            <a:ext cx="1971199" cy="2007702"/>
          </a:xfrm>
          <a:custGeom>
            <a:avLst/>
            <a:gdLst/>
            <a:ahLst/>
            <a:cxnLst/>
            <a:rect r="r" b="b" t="t" l="l"/>
            <a:pathLst>
              <a:path h="2007702" w="1971199">
                <a:moveTo>
                  <a:pt x="0" y="0"/>
                </a:moveTo>
                <a:lnTo>
                  <a:pt x="1971199" y="0"/>
                </a:lnTo>
                <a:lnTo>
                  <a:pt x="1971199" y="2007703"/>
                </a:lnTo>
                <a:lnTo>
                  <a:pt x="0" y="20077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5561652" y="1510881"/>
            <a:ext cx="1579438" cy="1608687"/>
          </a:xfrm>
          <a:custGeom>
            <a:avLst/>
            <a:gdLst/>
            <a:ahLst/>
            <a:cxnLst/>
            <a:rect r="r" b="b" t="t" l="l"/>
            <a:pathLst>
              <a:path h="1608687" w="1579438">
                <a:moveTo>
                  <a:pt x="0" y="0"/>
                </a:moveTo>
                <a:lnTo>
                  <a:pt x="1579438" y="0"/>
                </a:lnTo>
                <a:lnTo>
                  <a:pt x="1579438" y="1608687"/>
                </a:lnTo>
                <a:lnTo>
                  <a:pt x="0" y="1608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6864399" y="4316564"/>
            <a:ext cx="646089" cy="658053"/>
          </a:xfrm>
          <a:custGeom>
            <a:avLst/>
            <a:gdLst/>
            <a:ahLst/>
            <a:cxnLst/>
            <a:rect r="r" b="b" t="t" l="l"/>
            <a:pathLst>
              <a:path h="658053" w="646089">
                <a:moveTo>
                  <a:pt x="0" y="0"/>
                </a:moveTo>
                <a:lnTo>
                  <a:pt x="646088" y="0"/>
                </a:lnTo>
                <a:lnTo>
                  <a:pt x="646088" y="658054"/>
                </a:lnTo>
                <a:lnTo>
                  <a:pt x="0" y="65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2134937" y="1123950"/>
            <a:ext cx="14018125" cy="616979"/>
          </a:xfrm>
          <a:prstGeom prst="rect">
            <a:avLst/>
          </a:prstGeom>
        </p:spPr>
        <p:txBody>
          <a:bodyPr anchor="t" rtlCol="false" tIns="0" lIns="0" bIns="0" rIns="0">
            <a:spAutoFit/>
          </a:bodyPr>
          <a:lstStyle/>
          <a:p>
            <a:pPr algn="ctr">
              <a:lnSpc>
                <a:spcPts val="4602"/>
              </a:lnSpc>
            </a:pPr>
            <a:r>
              <a:rPr lang="en-US" sz="4695" spc="-277">
                <a:solidFill>
                  <a:srgbClr val="263F6B"/>
                </a:solidFill>
                <a:latin typeface="Montserrat Bold Italics"/>
              </a:rPr>
              <a:t>LANGKAH-LANGKAH ALGORITMA FISHER-YATES</a:t>
            </a:r>
          </a:p>
        </p:txBody>
      </p:sp>
      <p:sp>
        <p:nvSpPr>
          <p:cNvPr name="TextBox 28" id="28"/>
          <p:cNvSpPr txBox="true"/>
          <p:nvPr/>
        </p:nvSpPr>
        <p:spPr>
          <a:xfrm rot="0">
            <a:off x="1361478" y="7377064"/>
            <a:ext cx="3241123" cy="162560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rPr>
              <a:t>Dimulai dari elemen pertama dalam daftar (indeks 0).</a:t>
            </a:r>
          </a:p>
        </p:txBody>
      </p:sp>
      <p:sp>
        <p:nvSpPr>
          <p:cNvPr name="TextBox 29" id="29"/>
          <p:cNvSpPr txBox="true"/>
          <p:nvPr/>
        </p:nvSpPr>
        <p:spPr>
          <a:xfrm rot="0">
            <a:off x="4442458" y="2838467"/>
            <a:ext cx="3241123" cy="2524760"/>
          </a:xfrm>
          <a:prstGeom prst="rect">
            <a:avLst/>
          </a:prstGeom>
        </p:spPr>
        <p:txBody>
          <a:bodyPr anchor="t" rtlCol="false" tIns="0" lIns="0" bIns="0" rIns="0">
            <a:spAutoFit/>
          </a:bodyPr>
          <a:lstStyle/>
          <a:p>
            <a:pPr algn="ctr">
              <a:lnSpc>
                <a:spcPts val="2860"/>
              </a:lnSpc>
            </a:pPr>
            <a:r>
              <a:rPr lang="en-US" sz="2200" spc="44">
                <a:solidFill>
                  <a:srgbClr val="FFFFFF"/>
                </a:solidFill>
                <a:latin typeface="Montserrat"/>
              </a:rPr>
              <a:t>Pilih secara acak salah satu elemen dalam daftar yang belum diacak (elemen dengan indeks yang belum terpilih).</a:t>
            </a:r>
          </a:p>
        </p:txBody>
      </p:sp>
      <p:sp>
        <p:nvSpPr>
          <p:cNvPr name="TextBox 30" id="30"/>
          <p:cNvSpPr txBox="true"/>
          <p:nvPr/>
        </p:nvSpPr>
        <p:spPr>
          <a:xfrm rot="0">
            <a:off x="10653429" y="3083259"/>
            <a:ext cx="3241123" cy="20351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rPr>
              <a:t>Lanjutkan ke elemen berikutnya (indeks +1) dan ulangi langkah-langkah 2-3.</a:t>
            </a:r>
          </a:p>
        </p:txBody>
      </p:sp>
      <p:sp>
        <p:nvSpPr>
          <p:cNvPr name="TextBox 31" id="31"/>
          <p:cNvSpPr txBox="true"/>
          <p:nvPr/>
        </p:nvSpPr>
        <p:spPr>
          <a:xfrm rot="0">
            <a:off x="7523439" y="6967489"/>
            <a:ext cx="3241123" cy="244475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rPr>
              <a:t>Tukar elemen yang terpilih dengan elemen yang saat ini diproses (indeks yang sedang diacak).</a:t>
            </a:r>
          </a:p>
        </p:txBody>
      </p:sp>
      <p:sp>
        <p:nvSpPr>
          <p:cNvPr name="TextBox 32" id="32"/>
          <p:cNvSpPr txBox="true"/>
          <p:nvPr/>
        </p:nvSpPr>
        <p:spPr>
          <a:xfrm rot="0">
            <a:off x="13685399" y="7029144"/>
            <a:ext cx="3241123" cy="244475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rPr>
              <a:t>Ulangi langkah 2-4 untuk setiap elemen dalam daftar hingga semua elemen telah diacak.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grpSp>
        <p:nvGrpSpPr>
          <p:cNvPr name="Group 4" id="4"/>
          <p:cNvGrpSpPr/>
          <p:nvPr/>
        </p:nvGrpSpPr>
        <p:grpSpPr>
          <a:xfrm rot="0">
            <a:off x="-2512615" y="1681677"/>
            <a:ext cx="8253464" cy="1309890"/>
            <a:chOff x="0" y="0"/>
            <a:chExt cx="4161103" cy="660400"/>
          </a:xfrm>
        </p:grpSpPr>
        <p:sp>
          <p:nvSpPr>
            <p:cNvPr name="Freeform 5" id="5"/>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6" id="6"/>
          <p:cNvGrpSpPr/>
          <p:nvPr/>
        </p:nvGrpSpPr>
        <p:grpSpPr>
          <a:xfrm rot="0">
            <a:off x="12547151" y="1681677"/>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name="Freeform 8" id="8"/>
          <p:cNvSpPr/>
          <p:nvPr/>
        </p:nvSpPr>
        <p:spPr>
          <a:xfrm flipH="false" flipV="false" rot="0">
            <a:off x="3808545" y="5143500"/>
            <a:ext cx="10670911" cy="2933438"/>
          </a:xfrm>
          <a:custGeom>
            <a:avLst/>
            <a:gdLst/>
            <a:ahLst/>
            <a:cxnLst/>
            <a:rect r="r" b="b" t="t" l="l"/>
            <a:pathLst>
              <a:path h="2933438" w="10670911">
                <a:moveTo>
                  <a:pt x="0" y="0"/>
                </a:moveTo>
                <a:lnTo>
                  <a:pt x="10670910" y="0"/>
                </a:lnTo>
                <a:lnTo>
                  <a:pt x="10670910" y="2933438"/>
                </a:lnTo>
                <a:lnTo>
                  <a:pt x="0" y="2933438"/>
                </a:lnTo>
                <a:lnTo>
                  <a:pt x="0" y="0"/>
                </a:lnTo>
                <a:close/>
              </a:path>
            </a:pathLst>
          </a:custGeom>
          <a:blipFill>
            <a:blip r:embed="rId2"/>
            <a:stretch>
              <a:fillRect l="0" t="0" r="0" b="0"/>
            </a:stretch>
          </a:blipFill>
        </p:spPr>
      </p:sp>
      <p:sp>
        <p:nvSpPr>
          <p:cNvPr name="TextBox 9" id="9"/>
          <p:cNvSpPr txBox="true"/>
          <p:nvPr/>
        </p:nvSpPr>
        <p:spPr>
          <a:xfrm rot="0">
            <a:off x="6176317" y="1843602"/>
            <a:ext cx="5935366" cy="1028575"/>
          </a:xfrm>
          <a:prstGeom prst="rect">
            <a:avLst/>
          </a:prstGeom>
        </p:spPr>
        <p:txBody>
          <a:bodyPr anchor="t" rtlCol="false" tIns="0" lIns="0" bIns="0" rIns="0">
            <a:spAutoFit/>
          </a:bodyPr>
          <a:lstStyle/>
          <a:p>
            <a:pPr algn="ctr">
              <a:lnSpc>
                <a:spcPts val="7679"/>
              </a:lnSpc>
            </a:pPr>
            <a:r>
              <a:rPr lang="en-US" sz="7836" spc="-462">
                <a:solidFill>
                  <a:srgbClr val="263F6B"/>
                </a:solidFill>
                <a:latin typeface="Montserrat Ultra-Bold Italics"/>
              </a:rPr>
              <a:t>ALGORITMA</a:t>
            </a:r>
          </a:p>
        </p:txBody>
      </p:sp>
      <p:sp>
        <p:nvSpPr>
          <p:cNvPr name="TextBox 10" id="10"/>
          <p:cNvSpPr txBox="true"/>
          <p:nvPr/>
        </p:nvSpPr>
        <p:spPr>
          <a:xfrm rot="0">
            <a:off x="6678746" y="3135906"/>
            <a:ext cx="4930507" cy="633846"/>
          </a:xfrm>
          <a:prstGeom prst="rect">
            <a:avLst/>
          </a:prstGeom>
        </p:spPr>
        <p:txBody>
          <a:bodyPr anchor="t" rtlCol="false" tIns="0" lIns="0" bIns="0" rIns="0">
            <a:spAutoFit/>
          </a:bodyPr>
          <a:lstStyle/>
          <a:p>
            <a:pPr algn="ctr">
              <a:lnSpc>
                <a:spcPts val="5588"/>
              </a:lnSpc>
            </a:pPr>
            <a:r>
              <a:rPr lang="en-US" sz="2941" spc="58">
                <a:solidFill>
                  <a:srgbClr val="263F6B"/>
                </a:solidFill>
                <a:latin typeface="Montserrat Ultra-Bold"/>
              </a:rPr>
              <a:t>Shuffle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213559"/>
          </a:solidFill>
        </p:spPr>
      </p:sp>
      <p:sp>
        <p:nvSpPr>
          <p:cNvPr name="AutoShape 4" id="4"/>
          <p:cNvSpPr/>
          <p:nvPr/>
        </p:nvSpPr>
        <p:spPr>
          <a:xfrm rot="2700000">
            <a:off x="15641497" y="-1243700"/>
            <a:ext cx="5293007" cy="2487400"/>
          </a:xfrm>
          <a:prstGeom prst="rect">
            <a:avLst/>
          </a:prstGeom>
          <a:solidFill>
            <a:srgbClr val="213559"/>
          </a:solidFill>
        </p:spPr>
      </p:sp>
      <p:grpSp>
        <p:nvGrpSpPr>
          <p:cNvPr name="Group 5" id="5"/>
          <p:cNvGrpSpPr/>
          <p:nvPr/>
        </p:nvGrpSpPr>
        <p:grpSpPr>
          <a:xfrm rot="0">
            <a:off x="1082240" y="7132671"/>
            <a:ext cx="4626722" cy="1810294"/>
            <a:chOff x="0" y="0"/>
            <a:chExt cx="1687841" cy="660400"/>
          </a:xfrm>
        </p:grpSpPr>
        <p:sp>
          <p:nvSpPr>
            <p:cNvPr name="Freeform 6" id="6"/>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263F6B"/>
            </a:solidFill>
          </p:spPr>
        </p:sp>
      </p:grpSp>
      <p:grpSp>
        <p:nvGrpSpPr>
          <p:cNvPr name="Group 7" id="7"/>
          <p:cNvGrpSpPr/>
          <p:nvPr/>
        </p:nvGrpSpPr>
        <p:grpSpPr>
          <a:xfrm rot="0">
            <a:off x="-2512615" y="1202386"/>
            <a:ext cx="8253464" cy="1309890"/>
            <a:chOff x="0" y="0"/>
            <a:chExt cx="4161103" cy="660400"/>
          </a:xfrm>
        </p:grpSpPr>
        <p:sp>
          <p:nvSpPr>
            <p:cNvPr name="Freeform 8" id="8"/>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9" id="9"/>
          <p:cNvGrpSpPr/>
          <p:nvPr/>
        </p:nvGrpSpPr>
        <p:grpSpPr>
          <a:xfrm rot="0">
            <a:off x="12547151" y="1202386"/>
            <a:ext cx="8253464" cy="1309890"/>
            <a:chOff x="0" y="0"/>
            <a:chExt cx="4161103" cy="660400"/>
          </a:xfrm>
        </p:grpSpPr>
        <p:sp>
          <p:nvSpPr>
            <p:cNvPr name="Freeform 10" id="10"/>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11" id="11"/>
          <p:cNvGrpSpPr/>
          <p:nvPr/>
        </p:nvGrpSpPr>
        <p:grpSpPr>
          <a:xfrm rot="0">
            <a:off x="6830639" y="7132671"/>
            <a:ext cx="4626722" cy="1810294"/>
            <a:chOff x="0" y="0"/>
            <a:chExt cx="1687841" cy="660400"/>
          </a:xfrm>
        </p:grpSpPr>
        <p:sp>
          <p:nvSpPr>
            <p:cNvPr name="Freeform 12" id="12"/>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263F6B"/>
            </a:solidFill>
          </p:spPr>
        </p:sp>
      </p:grpSp>
      <p:grpSp>
        <p:nvGrpSpPr>
          <p:cNvPr name="Group 13" id="13"/>
          <p:cNvGrpSpPr/>
          <p:nvPr/>
        </p:nvGrpSpPr>
        <p:grpSpPr>
          <a:xfrm rot="0">
            <a:off x="12579038" y="7132671"/>
            <a:ext cx="4626722" cy="1810294"/>
            <a:chOff x="0" y="0"/>
            <a:chExt cx="1687841" cy="660400"/>
          </a:xfrm>
        </p:grpSpPr>
        <p:sp>
          <p:nvSpPr>
            <p:cNvPr name="Freeform 14" id="14"/>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263F6B"/>
            </a:solidFill>
          </p:spPr>
        </p:sp>
      </p:grpSp>
      <p:sp>
        <p:nvSpPr>
          <p:cNvPr name="TextBox 15" id="15"/>
          <p:cNvSpPr txBox="true"/>
          <p:nvPr/>
        </p:nvSpPr>
        <p:spPr>
          <a:xfrm rot="0">
            <a:off x="6176317" y="1364311"/>
            <a:ext cx="5935366" cy="1016257"/>
          </a:xfrm>
          <a:prstGeom prst="rect">
            <a:avLst/>
          </a:prstGeom>
        </p:spPr>
        <p:txBody>
          <a:bodyPr anchor="t" rtlCol="false" tIns="0" lIns="0" bIns="0" rIns="0">
            <a:spAutoFit/>
          </a:bodyPr>
          <a:lstStyle/>
          <a:p>
            <a:pPr algn="ctr">
              <a:lnSpc>
                <a:spcPts val="7581"/>
              </a:lnSpc>
            </a:pPr>
            <a:r>
              <a:rPr lang="en-US" sz="7736" spc="-456">
                <a:solidFill>
                  <a:srgbClr val="263F6B"/>
                </a:solidFill>
                <a:latin typeface="Montserrat Ultra-Bold Italics"/>
              </a:rPr>
              <a:t>ALGORITMA</a:t>
            </a:r>
          </a:p>
        </p:txBody>
      </p:sp>
      <p:sp>
        <p:nvSpPr>
          <p:cNvPr name="TextBox 16" id="16"/>
          <p:cNvSpPr txBox="true"/>
          <p:nvPr/>
        </p:nvSpPr>
        <p:spPr>
          <a:xfrm rot="0">
            <a:off x="3395601" y="3384635"/>
            <a:ext cx="11496797" cy="2174875"/>
          </a:xfrm>
          <a:prstGeom prst="rect">
            <a:avLst/>
          </a:prstGeom>
        </p:spPr>
        <p:txBody>
          <a:bodyPr anchor="t" rtlCol="false" tIns="0" lIns="0" bIns="0" rIns="0">
            <a:spAutoFit/>
          </a:bodyPr>
          <a:lstStyle/>
          <a:p>
            <a:pPr algn="ctr">
              <a:lnSpc>
                <a:spcPts val="3500"/>
              </a:lnSpc>
            </a:pPr>
            <a:r>
              <a:rPr lang="en-US" sz="2500" spc="50">
                <a:solidFill>
                  <a:srgbClr val="212423"/>
                </a:solidFill>
                <a:latin typeface="Montserrat"/>
              </a:rPr>
              <a:t>Pada tahun-tahun awalnya, Spotify menggunakan algoritma Machine Learning seperti collaborative filtering untuk merekomendasikan musik kepada pelanggannya. Ia juga menggunakan NLP untuk mengimprovisasi rekomendasi bersama dengan </a:t>
            </a:r>
            <a:r>
              <a:rPr lang="en-US" sz="2500" spc="50">
                <a:solidFill>
                  <a:srgbClr val="212423"/>
                </a:solidFill>
                <a:latin typeface="Montserrat"/>
                <a:hlinkClick r:id="rId2" tooltip="https://www.projectpro.io/article/reinforcement-learning-projects-ideas-for-beginners-with-code/521"/>
              </a:rPr>
              <a:t>reinforcement learning</a:t>
            </a:r>
            <a:r>
              <a:rPr lang="en-US" sz="2500" spc="50">
                <a:solidFill>
                  <a:srgbClr val="212423"/>
                </a:solidFill>
                <a:latin typeface="Montserrat"/>
              </a:rPr>
              <a:t>.</a:t>
            </a:r>
          </a:p>
        </p:txBody>
      </p:sp>
      <p:sp>
        <p:nvSpPr>
          <p:cNvPr name="TextBox 17" id="17"/>
          <p:cNvSpPr txBox="true"/>
          <p:nvPr/>
        </p:nvSpPr>
        <p:spPr>
          <a:xfrm rot="0">
            <a:off x="1483108" y="7345667"/>
            <a:ext cx="3824986" cy="1144906"/>
          </a:xfrm>
          <a:prstGeom prst="rect">
            <a:avLst/>
          </a:prstGeom>
        </p:spPr>
        <p:txBody>
          <a:bodyPr anchor="t" rtlCol="false" tIns="0" lIns="0" bIns="0" rIns="0">
            <a:spAutoFit/>
          </a:bodyPr>
          <a:lstStyle/>
          <a:p>
            <a:pPr algn="ctr">
              <a:lnSpc>
                <a:spcPts val="4619"/>
              </a:lnSpc>
            </a:pPr>
            <a:r>
              <a:rPr lang="en-US" sz="3299" spc="65">
                <a:solidFill>
                  <a:srgbClr val="FFFFFF"/>
                </a:solidFill>
                <a:latin typeface="Montserrat Bold"/>
              </a:rPr>
              <a:t>Collaborative filtering</a:t>
            </a:r>
          </a:p>
        </p:txBody>
      </p:sp>
      <p:sp>
        <p:nvSpPr>
          <p:cNvPr name="TextBox 18" id="18"/>
          <p:cNvSpPr txBox="true"/>
          <p:nvPr/>
        </p:nvSpPr>
        <p:spPr>
          <a:xfrm rot="0">
            <a:off x="7233057" y="7374242"/>
            <a:ext cx="3821886" cy="128905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Bold"/>
              </a:rPr>
              <a:t>Natural Language Processing</a:t>
            </a:r>
          </a:p>
          <a:p>
            <a:pPr algn="ctr">
              <a:lnSpc>
                <a:spcPts val="3499"/>
              </a:lnSpc>
            </a:pPr>
            <a:r>
              <a:rPr lang="en-US" sz="2499" spc="49">
                <a:solidFill>
                  <a:srgbClr val="FFFFFF"/>
                </a:solidFill>
                <a:latin typeface="Montserrat Bold"/>
              </a:rPr>
              <a:t>(NLP)</a:t>
            </a:r>
          </a:p>
        </p:txBody>
      </p:sp>
      <p:sp>
        <p:nvSpPr>
          <p:cNvPr name="TextBox 19" id="19"/>
          <p:cNvSpPr txBox="true"/>
          <p:nvPr/>
        </p:nvSpPr>
        <p:spPr>
          <a:xfrm rot="0">
            <a:off x="12988028" y="7374242"/>
            <a:ext cx="3808741" cy="128905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Bold"/>
              </a:rPr>
              <a:t>Spotify Reinforcement Learning</a:t>
            </a:r>
          </a:p>
        </p:txBody>
      </p:sp>
      <p:sp>
        <p:nvSpPr>
          <p:cNvPr name="TextBox 20" id="20"/>
          <p:cNvSpPr txBox="true"/>
          <p:nvPr/>
        </p:nvSpPr>
        <p:spPr>
          <a:xfrm rot="0">
            <a:off x="5821496" y="2560289"/>
            <a:ext cx="6645007" cy="633846"/>
          </a:xfrm>
          <a:prstGeom prst="rect">
            <a:avLst/>
          </a:prstGeom>
        </p:spPr>
        <p:txBody>
          <a:bodyPr anchor="t" rtlCol="false" tIns="0" lIns="0" bIns="0" rIns="0">
            <a:spAutoFit/>
          </a:bodyPr>
          <a:lstStyle/>
          <a:p>
            <a:pPr algn="ctr">
              <a:lnSpc>
                <a:spcPts val="5588"/>
              </a:lnSpc>
            </a:pPr>
            <a:r>
              <a:rPr lang="en-US" sz="2941" spc="58">
                <a:solidFill>
                  <a:srgbClr val="263F6B"/>
                </a:solidFill>
                <a:latin typeface="Montserrat Ultra-Bold"/>
              </a:rPr>
              <a:t>Spotify with MechineLearning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grpSp>
        <p:nvGrpSpPr>
          <p:cNvPr name="Group 4" id="4"/>
          <p:cNvGrpSpPr/>
          <p:nvPr/>
        </p:nvGrpSpPr>
        <p:grpSpPr>
          <a:xfrm rot="0">
            <a:off x="-2512615" y="373755"/>
            <a:ext cx="8253464" cy="1309890"/>
            <a:chOff x="0" y="0"/>
            <a:chExt cx="4161103" cy="660400"/>
          </a:xfrm>
        </p:grpSpPr>
        <p:sp>
          <p:nvSpPr>
            <p:cNvPr name="Freeform 5" id="5"/>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6" id="6"/>
          <p:cNvGrpSpPr/>
          <p:nvPr/>
        </p:nvGrpSpPr>
        <p:grpSpPr>
          <a:xfrm rot="0">
            <a:off x="12547151" y="373755"/>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name="Freeform 8" id="8"/>
          <p:cNvSpPr/>
          <p:nvPr/>
        </p:nvSpPr>
        <p:spPr>
          <a:xfrm flipH="false" flipV="false" rot="0">
            <a:off x="6397259" y="6166889"/>
            <a:ext cx="5493481" cy="4120111"/>
          </a:xfrm>
          <a:custGeom>
            <a:avLst/>
            <a:gdLst/>
            <a:ahLst/>
            <a:cxnLst/>
            <a:rect r="r" b="b" t="t" l="l"/>
            <a:pathLst>
              <a:path h="4120111" w="5493481">
                <a:moveTo>
                  <a:pt x="0" y="0"/>
                </a:moveTo>
                <a:lnTo>
                  <a:pt x="5493482" y="0"/>
                </a:lnTo>
                <a:lnTo>
                  <a:pt x="5493482" y="4120111"/>
                </a:lnTo>
                <a:lnTo>
                  <a:pt x="0" y="4120111"/>
                </a:lnTo>
                <a:lnTo>
                  <a:pt x="0" y="0"/>
                </a:lnTo>
                <a:close/>
              </a:path>
            </a:pathLst>
          </a:custGeom>
          <a:blipFill>
            <a:blip r:embed="rId2"/>
            <a:stretch>
              <a:fillRect l="0" t="0" r="0" b="0"/>
            </a:stretch>
          </a:blipFill>
        </p:spPr>
      </p:sp>
      <p:sp>
        <p:nvSpPr>
          <p:cNvPr name="TextBox 9" id="9"/>
          <p:cNvSpPr txBox="true"/>
          <p:nvPr/>
        </p:nvSpPr>
        <p:spPr>
          <a:xfrm rot="0">
            <a:off x="1192742" y="2703164"/>
            <a:ext cx="16230600" cy="3589655"/>
          </a:xfrm>
          <a:prstGeom prst="rect">
            <a:avLst/>
          </a:prstGeom>
        </p:spPr>
        <p:txBody>
          <a:bodyPr anchor="t" rtlCol="false" tIns="0" lIns="0" bIns="0" rIns="0">
            <a:spAutoFit/>
          </a:bodyPr>
          <a:lstStyle/>
          <a:p>
            <a:pPr algn="ctr">
              <a:lnSpc>
                <a:spcPts val="3220"/>
              </a:lnSpc>
            </a:pPr>
            <a:r>
              <a:rPr lang="en-US" sz="2300" spc="46">
                <a:solidFill>
                  <a:srgbClr val="212423"/>
                </a:solidFill>
                <a:latin typeface="Montserrat"/>
              </a:rPr>
              <a:t>ini adalah model rekomendasi yang memperkirakan preferensi pengguna berdasarkan data yang dikumpulkan dari pengguna yang berbeda. Parameter, daftar putar pengguna, perilaku mendengarkan pengguna, informasi tentang lagu atau podcast tertentu, dan analitik yang menggambarkan cara pengguna menjelajah, apa yang mereka klik, dan bahkan apa yang mereka lewati atau sukai, dimasukkan ke dalam model untuk membantunya memahami preferensi pengguna. Selain itu, aplikasi ini juga menggunakan simulator untuk mengevaluasi rekomendasi pelatihan algoritma pembelajaran mesin. Selain itu, aplikasi ini juga menggunakan algoritme Machine Learning untuk memadukan playlist di antara pengguna yang berbeda.</a:t>
            </a:r>
          </a:p>
          <a:p>
            <a:pPr algn="ctr">
              <a:lnSpc>
                <a:spcPts val="3220"/>
              </a:lnSpc>
            </a:pPr>
          </a:p>
        </p:txBody>
      </p:sp>
      <p:sp>
        <p:nvSpPr>
          <p:cNvPr name="TextBox 10" id="10"/>
          <p:cNvSpPr txBox="true"/>
          <p:nvPr/>
        </p:nvSpPr>
        <p:spPr>
          <a:xfrm rot="0">
            <a:off x="6176317" y="535680"/>
            <a:ext cx="5935366" cy="1028575"/>
          </a:xfrm>
          <a:prstGeom prst="rect">
            <a:avLst/>
          </a:prstGeom>
        </p:spPr>
        <p:txBody>
          <a:bodyPr anchor="t" rtlCol="false" tIns="0" lIns="0" bIns="0" rIns="0">
            <a:spAutoFit/>
          </a:bodyPr>
          <a:lstStyle/>
          <a:p>
            <a:pPr algn="ctr">
              <a:lnSpc>
                <a:spcPts val="7679"/>
              </a:lnSpc>
            </a:pPr>
            <a:r>
              <a:rPr lang="en-US" sz="7836" spc="-462">
                <a:solidFill>
                  <a:srgbClr val="263F6B"/>
                </a:solidFill>
                <a:latin typeface="Montserrat Ultra-Bold Italics"/>
              </a:rPr>
              <a:t>ALGORITMA</a:t>
            </a:r>
          </a:p>
        </p:txBody>
      </p:sp>
      <p:sp>
        <p:nvSpPr>
          <p:cNvPr name="TextBox 11" id="11"/>
          <p:cNvSpPr txBox="true"/>
          <p:nvPr/>
        </p:nvSpPr>
        <p:spPr>
          <a:xfrm rot="0">
            <a:off x="6678746" y="1493145"/>
            <a:ext cx="4930507" cy="633846"/>
          </a:xfrm>
          <a:prstGeom prst="rect">
            <a:avLst/>
          </a:prstGeom>
        </p:spPr>
        <p:txBody>
          <a:bodyPr anchor="t" rtlCol="false" tIns="0" lIns="0" bIns="0" rIns="0">
            <a:spAutoFit/>
          </a:bodyPr>
          <a:lstStyle/>
          <a:p>
            <a:pPr algn="ctr">
              <a:lnSpc>
                <a:spcPts val="5588"/>
              </a:lnSpc>
            </a:pPr>
            <a:r>
              <a:rPr lang="en-US" sz="2941" spc="58">
                <a:solidFill>
                  <a:srgbClr val="263F6B"/>
                </a:solidFill>
                <a:latin typeface="Montserrat Ultra-Bold"/>
              </a:rPr>
              <a:t>Collaborative filtering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DAFy79LUWVY</dc:identifier>
  <dcterms:modified xsi:type="dcterms:W3CDTF">2011-08-01T06:04:30Z</dcterms:modified>
  <cp:revision>1</cp:revision>
  <dc:title>Algoritma spotify</dc:title>
</cp:coreProperties>
</file>